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  <p:sldMasterId id="2147483685" r:id="rId2"/>
  </p:sldMasterIdLst>
  <p:notesMasterIdLst>
    <p:notesMasterId r:id="rId25"/>
  </p:notesMasterIdLst>
  <p:handoutMasterIdLst>
    <p:handoutMasterId r:id="rId26"/>
  </p:handoutMasterIdLst>
  <p:sldIdLst>
    <p:sldId id="256" r:id="rId3"/>
    <p:sldId id="257" r:id="rId4"/>
    <p:sldId id="263" r:id="rId5"/>
    <p:sldId id="259" r:id="rId6"/>
    <p:sldId id="282" r:id="rId7"/>
    <p:sldId id="265" r:id="rId8"/>
    <p:sldId id="281" r:id="rId9"/>
    <p:sldId id="262" r:id="rId10"/>
    <p:sldId id="268" r:id="rId11"/>
    <p:sldId id="267" r:id="rId12"/>
    <p:sldId id="261" r:id="rId13"/>
    <p:sldId id="269" r:id="rId14"/>
    <p:sldId id="270" r:id="rId15"/>
    <p:sldId id="271" r:id="rId16"/>
    <p:sldId id="273" r:id="rId17"/>
    <p:sldId id="272" r:id="rId18"/>
    <p:sldId id="283" r:id="rId19"/>
    <p:sldId id="284" r:id="rId20"/>
    <p:sldId id="285" r:id="rId21"/>
    <p:sldId id="279" r:id="rId22"/>
    <p:sldId id="280" r:id="rId23"/>
    <p:sldId id="276" r:id="rId24"/>
  </p:sldIdLst>
  <p:sldSz cx="12192000" cy="6858000"/>
  <p:notesSz cx="6797675" cy="992663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3A247A9B-00FC-4BD3-817D-A24924CDD700}">
          <p14:sldIdLst>
            <p14:sldId id="256"/>
            <p14:sldId id="257"/>
          </p14:sldIdLst>
        </p14:section>
        <p14:section name="Mitutoyo allgemein" id="{26D813C9-2F45-401A-BD0E-E7684355B527}">
          <p14:sldIdLst>
            <p14:sldId id="263"/>
            <p14:sldId id="259"/>
            <p14:sldId id="282"/>
            <p14:sldId id="265"/>
            <p14:sldId id="281"/>
            <p14:sldId id="262"/>
            <p14:sldId id="268"/>
            <p14:sldId id="267"/>
          </p14:sldIdLst>
        </p14:section>
        <p14:section name="Mitutoyo CTL" id="{F66C7CBF-51CA-445D-9A31-9A6438A90C70}">
          <p14:sldIdLst>
            <p14:sldId id="261"/>
            <p14:sldId id="269"/>
            <p14:sldId id="270"/>
          </p14:sldIdLst>
        </p14:section>
        <p14:section name="DHBW Studium" id="{DD7887FF-B65B-4998-B5A6-68D130B47D46}">
          <p14:sldIdLst>
            <p14:sldId id="271"/>
            <p14:sldId id="273"/>
            <p14:sldId id="272"/>
          </p14:sldIdLst>
        </p14:section>
        <p14:section name="Abschnitt ohne Titel" id="{677721C5-4E32-4402-807A-108CC41A765E}">
          <p14:sldIdLst>
            <p14:sldId id="283"/>
            <p14:sldId id="284"/>
            <p14:sldId id="285"/>
            <p14:sldId id="279"/>
            <p14:sldId id="280"/>
          </p14:sldIdLst>
        </p14:section>
        <p14:section name="Schluss" id="{B0C44721-27EC-4DC1-BA15-4F1701B2F95E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71F"/>
    <a:srgbClr val="BFC6E0"/>
    <a:srgbClr val="004990"/>
    <a:srgbClr val="0066FF"/>
    <a:srgbClr val="3366FF"/>
    <a:srgbClr val="FDFA77"/>
    <a:srgbClr val="6600FF"/>
    <a:srgbClr val="FD1503"/>
    <a:srgbClr val="EA1C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4" autoAdjust="0"/>
    <p:restoredTop sz="73648" autoAdjust="0"/>
  </p:normalViewPr>
  <p:slideViewPr>
    <p:cSldViewPr snapToGrid="0">
      <p:cViewPr varScale="1">
        <p:scale>
          <a:sx n="81" d="100"/>
          <a:sy n="81" d="100"/>
        </p:scale>
        <p:origin x="1440" y="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95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443" y="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09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443" y="942909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BE93260-85BF-4359-9DBB-2FD000BB70B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104040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79768" y="330627"/>
            <a:ext cx="2265891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3" y="330626"/>
            <a:ext cx="2267465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79768" y="1072896"/>
            <a:ext cx="5443797" cy="30627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4546"/>
            <a:ext cx="5438140" cy="4468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Textmasterformate durch Klicken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79768" y="9197992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3" y="9202666"/>
            <a:ext cx="2267465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7CA1740-5BD8-4584-8E34-F6F6BF61C056}" type="slidenum">
              <a:rPr lang="en-US" altLang="de-DE"/>
              <a:pPr/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9481386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Uns</a:t>
            </a:r>
            <a:r>
              <a:rPr lang="de-DE" baseline="0" dirty="0"/>
              <a:t> gegenseitig vorstellen.</a:t>
            </a:r>
          </a:p>
          <a:p>
            <a:r>
              <a:rPr lang="de-DE" b="1" baseline="0" dirty="0"/>
              <a:t>Frage</a:t>
            </a:r>
            <a:r>
              <a:rPr lang="de-DE" baseline="0" dirty="0"/>
              <a:t>: Kennt jemand den Namen Mitutoyo?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671769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R&amp;D -&gt; </a:t>
            </a:r>
            <a:r>
              <a:rPr lang="en-US" dirty="0" err="1"/>
              <a:t>Forschung</a:t>
            </a:r>
            <a:r>
              <a:rPr lang="en-US" baseline="0" dirty="0"/>
              <a:t> und </a:t>
            </a:r>
            <a:r>
              <a:rPr lang="en-US" baseline="0" dirty="0" err="1"/>
              <a:t>Entwicklung</a:t>
            </a:r>
            <a:endParaRPr lang="en-US" baseline="0" dirty="0"/>
          </a:p>
          <a:p>
            <a:r>
              <a:rPr lang="en-US" baseline="0" dirty="0"/>
              <a:t>Production -&gt; </a:t>
            </a:r>
            <a:r>
              <a:rPr lang="en-US" baseline="0" dirty="0" err="1"/>
              <a:t>Produktion</a:t>
            </a:r>
            <a:endParaRPr lang="en-US" baseline="0" dirty="0"/>
          </a:p>
          <a:p>
            <a:r>
              <a:rPr lang="en-US" baseline="0" dirty="0"/>
              <a:t>Sales &amp; Services -&gt; </a:t>
            </a:r>
            <a:r>
              <a:rPr lang="en-US" baseline="0" dirty="0" err="1"/>
              <a:t>Verkauf</a:t>
            </a:r>
            <a:r>
              <a:rPr lang="en-US" baseline="0" dirty="0"/>
              <a:t> und Service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M³ Solution Center -&gt; </a:t>
            </a:r>
            <a:r>
              <a:rPr lang="en-US" baseline="0" dirty="0" err="1"/>
              <a:t>Verkauf</a:t>
            </a:r>
            <a:r>
              <a:rPr lang="en-US" baseline="0" dirty="0"/>
              <a:t> und Service </a:t>
            </a:r>
            <a:r>
              <a:rPr lang="en-US" baseline="0" dirty="0" err="1"/>
              <a:t>mit</a:t>
            </a:r>
            <a:r>
              <a:rPr lang="en-US" baseline="0" dirty="0"/>
              <a:t> Showroom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/>
              <a:t>Mitutoyo</a:t>
            </a:r>
            <a:r>
              <a:rPr lang="en-US" baseline="0" dirty="0"/>
              <a:t> Metrology Institute -&gt; </a:t>
            </a:r>
            <a:r>
              <a:rPr lang="en-US" baseline="0" dirty="0" err="1"/>
              <a:t>Forschung</a:t>
            </a:r>
            <a:endParaRPr lang="en-US" baseline="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Accredited Calibration Laboratory -&gt; </a:t>
            </a:r>
            <a:r>
              <a:rPr lang="en-US" baseline="0" dirty="0" err="1"/>
              <a:t>Kalibrierlabor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Mitarbeiter</a:t>
            </a:r>
            <a:r>
              <a:rPr lang="en-US" dirty="0"/>
              <a:t> </a:t>
            </a:r>
            <a:r>
              <a:rPr lang="en-US" dirty="0" err="1"/>
              <a:t>weltweit</a:t>
            </a:r>
            <a:r>
              <a:rPr lang="en-US" dirty="0"/>
              <a:t>:</a:t>
            </a:r>
            <a:r>
              <a:rPr lang="en-US" baseline="0" dirty="0"/>
              <a:t> &gt;5000</a:t>
            </a:r>
          </a:p>
          <a:p>
            <a:r>
              <a:rPr lang="en-US" baseline="0" dirty="0"/>
              <a:t>Knapp die </a:t>
            </a:r>
            <a:r>
              <a:rPr lang="en-US" baseline="0" dirty="0" err="1"/>
              <a:t>hälfte</a:t>
            </a:r>
            <a:r>
              <a:rPr lang="en-US" baseline="0" dirty="0"/>
              <a:t> </a:t>
            </a:r>
            <a:r>
              <a:rPr lang="en-US" baseline="0" dirty="0" err="1"/>
              <a:t>arbeitet</a:t>
            </a:r>
            <a:r>
              <a:rPr lang="en-US" baseline="0" dirty="0"/>
              <a:t> </a:t>
            </a:r>
            <a:r>
              <a:rPr lang="en-US" baseline="0" dirty="0" err="1"/>
              <a:t>ausserhalb</a:t>
            </a:r>
            <a:r>
              <a:rPr lang="en-US" baseline="0" dirty="0"/>
              <a:t> Japans</a:t>
            </a:r>
          </a:p>
          <a:p>
            <a:endParaRPr lang="en-US" baseline="0" dirty="0"/>
          </a:p>
          <a:p>
            <a:r>
              <a:rPr lang="en-US" baseline="0" dirty="0"/>
              <a:t>In Deutschland – </a:t>
            </a:r>
            <a:r>
              <a:rPr lang="en-US" baseline="0" dirty="0" err="1"/>
              <a:t>Zentrale</a:t>
            </a:r>
            <a:r>
              <a:rPr lang="en-US" baseline="0" dirty="0"/>
              <a:t> in Neuss, M3 Solution Center in Hamburg, Berlin, Eisenach, </a:t>
            </a:r>
            <a:r>
              <a:rPr lang="en-US" baseline="0" dirty="0" err="1"/>
              <a:t>Leonberg</a:t>
            </a:r>
            <a:r>
              <a:rPr lang="en-US" baseline="0" dirty="0"/>
              <a:t> und Ingolstadt</a:t>
            </a:r>
          </a:p>
          <a:p>
            <a:endParaRPr lang="en-US" baseline="0" dirty="0"/>
          </a:p>
          <a:p>
            <a:r>
              <a:rPr lang="en-US" baseline="0" dirty="0"/>
              <a:t>CTLG in </a:t>
            </a:r>
            <a:r>
              <a:rPr lang="en-US" baseline="0" dirty="0" err="1"/>
              <a:t>Oberndorf</a:t>
            </a:r>
            <a:endParaRPr lang="en-US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10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125296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Aktuelles</a:t>
            </a:r>
            <a:r>
              <a:rPr lang="en-US" dirty="0"/>
              <a:t> </a:t>
            </a:r>
            <a:r>
              <a:rPr lang="en-US" dirty="0" err="1"/>
              <a:t>Foto</a:t>
            </a:r>
            <a:r>
              <a:rPr lang="en-US" dirty="0"/>
              <a:t>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11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712994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MCOSMOS – diese Software wurde bei uns entwickelt!</a:t>
            </a:r>
          </a:p>
          <a:p>
            <a:r>
              <a:rPr lang="de-DE" dirty="0"/>
              <a:t>Screenshot 1: </a:t>
            </a:r>
            <a:r>
              <a:rPr lang="de-DE" dirty="0" err="1"/>
              <a:t>Geopak</a:t>
            </a:r>
            <a:r>
              <a:rPr lang="de-DE" dirty="0"/>
              <a:t>, Software zur manuellen Erstellung von Messabläufen</a:t>
            </a:r>
          </a:p>
          <a:p>
            <a:r>
              <a:rPr lang="de-DE" dirty="0"/>
              <a:t>Screenshot 2: Cat1000, Software zur automatisierten Erstellung von Messabläufen mit Hilfe eines CAD Modells</a:t>
            </a:r>
          </a:p>
          <a:p>
            <a:r>
              <a:rPr lang="de-DE" dirty="0"/>
              <a:t>Auf Prospekte verweisen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12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672904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Diese Software wurde von uns entwickelt!</a:t>
            </a:r>
          </a:p>
          <a:p>
            <a:r>
              <a:rPr lang="de-DE" dirty="0"/>
              <a:t>Auf Prospekte verweisen</a:t>
            </a:r>
          </a:p>
          <a:p>
            <a:endParaRPr lang="de-DE" dirty="0"/>
          </a:p>
          <a:p>
            <a:r>
              <a:rPr lang="de-DE" b="1" dirty="0"/>
              <a:t>Produkterklärung:</a:t>
            </a:r>
          </a:p>
          <a:p>
            <a:r>
              <a:rPr lang="de-DE" baseline="0" dirty="0"/>
              <a:t>Verschiedene Dinge die vorher der Messtechniker entscheiden und händisch programmieren musste, wird jetzt automatisch vom MiCAT </a:t>
            </a:r>
            <a:r>
              <a:rPr lang="de-DE" baseline="0" dirty="0" err="1"/>
              <a:t>Planner</a:t>
            </a:r>
            <a:r>
              <a:rPr lang="de-DE" baseline="0" dirty="0"/>
              <a:t> erledigt. Und dies mit einem Knopfdruck.</a:t>
            </a:r>
          </a:p>
          <a:p>
            <a:r>
              <a:rPr lang="de-DE" baseline="0" dirty="0"/>
              <a:t>Dazu gehören, kollisionsfreie </a:t>
            </a:r>
            <a:r>
              <a:rPr lang="de-DE" baseline="0" dirty="0" err="1"/>
              <a:t>Verfahrwege</a:t>
            </a:r>
            <a:r>
              <a:rPr lang="de-DE" baseline="0" dirty="0"/>
              <a:t> um und innerhalb des Werkstücks, optimale </a:t>
            </a:r>
            <a:r>
              <a:rPr lang="de-DE" baseline="0" dirty="0" err="1"/>
              <a:t>Tasterauswahl</a:t>
            </a:r>
            <a:r>
              <a:rPr lang="de-DE" baseline="0" dirty="0"/>
              <a:t>, Optimierungen bezüglich der Laufzeit des erstellten Programms. Simulation des Programms zur Vorabkontrolle.</a:t>
            </a:r>
          </a:p>
          <a:p>
            <a:r>
              <a:rPr lang="de-DE" baseline="0" dirty="0"/>
              <a:t>Hiermit ist eine Maschinenferne Erstellung von Messprogrammen möglich, die es vorher so nicht gab.</a:t>
            </a:r>
          </a:p>
          <a:p>
            <a:endParaRPr lang="de-DE" baseline="0" dirty="0"/>
          </a:p>
          <a:p>
            <a:r>
              <a:rPr lang="de-DE" baseline="0" dirty="0"/>
              <a:t>Diese Software stellt aktuell das non plus Ultra in der Messprogramm Automatisierung dar.</a:t>
            </a:r>
          </a:p>
          <a:p>
            <a:endParaRPr lang="de-DE" baseline="0" dirty="0"/>
          </a:p>
          <a:p>
            <a:r>
              <a:rPr lang="de-DE" b="1" baseline="0" dirty="0"/>
              <a:t>Zeigen: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Man</a:t>
            </a:r>
            <a:r>
              <a:rPr lang="de-DE" baseline="0" dirty="0"/>
              <a:t> sieht hier in der CAD Ansicht das KMG und das aufgespannte Werkstück, sowie die Wechselracks, in denen verschiedene Taster stecken.</a:t>
            </a:r>
          </a:p>
          <a:p>
            <a:endParaRPr lang="de-DE" baseline="0" dirty="0"/>
          </a:p>
          <a:p>
            <a:endParaRPr lang="de-DE" dirty="0"/>
          </a:p>
          <a:p>
            <a:r>
              <a:rPr lang="de-DE" b="1" dirty="0"/>
              <a:t>Videoerklärung:</a:t>
            </a:r>
          </a:p>
          <a:p>
            <a:endParaRPr lang="de-DE" baseline="0" dirty="0"/>
          </a:p>
          <a:p>
            <a:r>
              <a:rPr lang="de-DE" dirty="0"/>
              <a:t>Die</a:t>
            </a:r>
            <a:r>
              <a:rPr lang="de-DE" baseline="0" dirty="0"/>
              <a:t> Software generiert durch die vorhandene CAD-</a:t>
            </a:r>
            <a:r>
              <a:rPr lang="de-DE" baseline="0" dirty="0" err="1"/>
              <a:t>Werkstücksdatei</a:t>
            </a:r>
            <a:r>
              <a:rPr lang="de-DE" baseline="0" dirty="0"/>
              <a:t> mit ihren Informationen zu Bohrungen, Flächen, Nuten, etc… und der ausgewählten Maschine, die ebenfalls als CAD-Modell vorliegt – ein Messprogramm.</a:t>
            </a:r>
          </a:p>
          <a:p>
            <a:endParaRPr lang="de-DE" baseline="0" dirty="0"/>
          </a:p>
          <a:p>
            <a:r>
              <a:rPr lang="de-DE" baseline="0" dirty="0"/>
              <a:t>Bei der Auswahl der Taster wird das gesamte Werkstück untersucht und abhängig von den zu Messenden Elementen eine optimale Toolauswahl getroffen.</a:t>
            </a:r>
            <a:endParaRPr lang="de-DE" dirty="0"/>
          </a:p>
          <a:p>
            <a:endParaRPr lang="de-DE" baseline="0" dirty="0"/>
          </a:p>
          <a:p>
            <a:r>
              <a:rPr lang="de-DE" baseline="0" dirty="0"/>
              <a:t>Das entstandene Messprogramm wird automatisch auf einen möglichst schnellen Durchlauf optimiert. Dazu gehören eine effiziente Auswahl der Taster sowie eine kollisionsfreie </a:t>
            </a:r>
            <a:r>
              <a:rPr lang="de-DE" baseline="0" dirty="0" err="1"/>
              <a:t>Fahrwegsoptimierung</a:t>
            </a:r>
            <a:r>
              <a:rPr lang="de-DE" baseline="0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13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198431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Während der Präsenzphase an der DHBW in Stuttgart wird von Mitutoyo eine Wohnung gestellt. Das spart viel Zeit</a:t>
            </a:r>
            <a:r>
              <a:rPr lang="de-DE" baseline="0" dirty="0"/>
              <a:t> im Vergleich zu einer Bahn- oder Autofahrt, so dass mehr Zeit für das Studium übrig bleibt.</a:t>
            </a:r>
          </a:p>
          <a:p>
            <a:endParaRPr lang="de-DE" baseline="0" dirty="0"/>
          </a:p>
          <a:p>
            <a:r>
              <a:rPr lang="de-DE" baseline="0" dirty="0"/>
              <a:t>Aktueller Student Henrik Hauser aus Geislingen bei Balingen. Hat am </a:t>
            </a:r>
            <a:r>
              <a:rPr lang="de-DE" baseline="0" dirty="0" err="1"/>
              <a:t>Balinger</a:t>
            </a:r>
            <a:r>
              <a:rPr lang="de-DE" baseline="0" dirty="0"/>
              <a:t> Gymnasium sein Abitur gemacht.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14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5300810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Informationstechnik</a:t>
            </a:r>
            <a:r>
              <a:rPr lang="de-DE" baseline="0" dirty="0"/>
              <a:t> verbindet Software mit Hardware. </a:t>
            </a:r>
          </a:p>
          <a:p>
            <a:r>
              <a:rPr lang="de-DE" baseline="0" dirty="0"/>
              <a:t>Durch diese beiden Schwerpunkte hat die Ausbildung eine hohe Bandbreite.</a:t>
            </a:r>
          </a:p>
          <a:p>
            <a:endParaRPr lang="de-DE" baseline="0" dirty="0"/>
          </a:p>
          <a:p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15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1627680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16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692918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79450" y="1073150"/>
            <a:ext cx="5443538" cy="3062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Bei diesem Praktikum handelte es sich um ein normales BOGY, das eine Woche dauert.</a:t>
            </a:r>
          </a:p>
          <a:p>
            <a:r>
              <a:rPr lang="de-DE" dirty="0"/>
              <a:t>Alle Praktikanten führen dann die gleichen Tätigkeiten aus.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17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9243910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79450" y="1073150"/>
            <a:ext cx="5443538" cy="3062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Auch dieses Projekt war ein normales BOGY mit einer Dauer von einer Woche.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Der Bausatz wurde eingekauft.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18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5805933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79450" y="1073150"/>
            <a:ext cx="5443538" cy="3062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Beim erweiterten BOGY kommen zur BOGY Woche nochmal 6 Nachmittage à ca. 3 Stunden also 18 Stunden hinzu.</a:t>
            </a:r>
          </a:p>
          <a:p>
            <a:r>
              <a:rPr lang="de-DE" dirty="0"/>
              <a:t>So können wir die Grundlagen ausführlicher erklären.</a:t>
            </a:r>
          </a:p>
          <a:p>
            <a:r>
              <a:rPr lang="de-DE" dirty="0"/>
              <a:t>Zusätzlich handelt es sich um ein Projekt, bei dem mehrere Schüler gemeinsam an einer umfangreicheren Software arbeiten.</a:t>
            </a:r>
          </a:p>
          <a:p>
            <a:r>
              <a:rPr lang="de-DE" dirty="0"/>
              <a:t>D.h. jeder Schüler programmiert etwas anderes, es muss dann aber mit den Teilen der anderen Schüler zusammenarbeiten.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19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914788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Sagen,</a:t>
            </a:r>
            <a:r>
              <a:rPr lang="de-DE" baseline="0" dirty="0"/>
              <a:t> dass Schüler gut auspassen sollen, da am Ende Fragen gestellt werden und es etwas zu gewinnen gibt.</a:t>
            </a:r>
          </a:p>
          <a:p>
            <a:endParaRPr lang="de-DE" baseline="0" dirty="0"/>
          </a:p>
          <a:p>
            <a:r>
              <a:rPr lang="de-DE" baseline="0" dirty="0"/>
              <a:t>Gewinne gleich zeigen…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>
                <a:solidFill>
                  <a:srgbClr val="000000"/>
                </a:solidFill>
              </a:rPr>
              <a:pPr/>
              <a:t>2</a:t>
            </a:fld>
            <a:endParaRPr lang="en-US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71535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 Studium können noch umfangreichere Projekte umgesetzt werden, da den Studenten in den Praxisphasen ca. 3 Monate zur Verfügung stehen.</a:t>
            </a:r>
          </a:p>
          <a:p>
            <a:r>
              <a:rPr lang="de-DE" dirty="0"/>
              <a:t>Es kommen typischerweise noch weitere technische und organisatorische Aspekte hinzu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20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7711129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21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9532141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Fragen?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22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573107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Mitutoyo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ist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eine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Japanische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Firma.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Gegründet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1934 in Kawasaki.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Kawasaki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befindet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sich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in der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nähe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von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Tokio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Um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zu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zeigen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wir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Japan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schmeckt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haben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wir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japanische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Süssigkeiten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dabei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r>
              <a:rPr lang="de-DE" dirty="0"/>
              <a:t>Wer Lust</a:t>
            </a:r>
            <a:r>
              <a:rPr lang="de-DE" baseline="0" dirty="0"/>
              <a:t> (oder eher den Mut hat), kann die hier nachher probieren.</a:t>
            </a:r>
          </a:p>
          <a:p>
            <a:endParaRPr lang="de-DE" baseline="0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3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095741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Motto: Sind, </a:t>
            </a:r>
            <a:r>
              <a:rPr lang="en-US" baseline="0" dirty="0" err="1"/>
              <a:t>wie</a:t>
            </a:r>
            <a:r>
              <a:rPr lang="en-US" baseline="0" dirty="0"/>
              <a:t> </a:t>
            </a:r>
            <a:r>
              <a:rPr lang="en-US" baseline="0" dirty="0" err="1"/>
              <a:t>schon</a:t>
            </a:r>
            <a:r>
              <a:rPr lang="en-US" baseline="0" dirty="0"/>
              <a:t> </a:t>
            </a:r>
            <a:r>
              <a:rPr lang="en-US" baseline="0" dirty="0" err="1"/>
              <a:t>gehört</a:t>
            </a:r>
            <a:r>
              <a:rPr lang="en-US" baseline="0" dirty="0"/>
              <a:t>, </a:t>
            </a:r>
            <a:r>
              <a:rPr lang="en-US" baseline="0" dirty="0" err="1"/>
              <a:t>auch</a:t>
            </a:r>
            <a:r>
              <a:rPr lang="en-US" baseline="0" dirty="0"/>
              <a:t> 3 </a:t>
            </a:r>
            <a:r>
              <a:rPr lang="en-US" baseline="0" dirty="0" err="1"/>
              <a:t>Elemente</a:t>
            </a:r>
            <a:r>
              <a:rPr lang="en-US" baseline="0" dirty="0"/>
              <a:t>…. </a:t>
            </a:r>
            <a:r>
              <a:rPr lang="en-US" baseline="0" dirty="0" err="1"/>
              <a:t>Gute</a:t>
            </a:r>
            <a:r>
              <a:rPr lang="en-US" baseline="0" dirty="0"/>
              <a:t> </a:t>
            </a:r>
            <a:r>
              <a:rPr lang="en-US" baseline="0" dirty="0" err="1"/>
              <a:t>Umgebung</a:t>
            </a:r>
            <a:r>
              <a:rPr lang="en-US" baseline="0" dirty="0"/>
              <a:t>, </a:t>
            </a:r>
            <a:r>
              <a:rPr lang="en-US" baseline="0" dirty="0" err="1"/>
              <a:t>Gute</a:t>
            </a:r>
            <a:r>
              <a:rPr lang="en-US" baseline="0" dirty="0"/>
              <a:t> Menschen, </a:t>
            </a:r>
            <a:r>
              <a:rPr lang="en-US" baseline="0" dirty="0" err="1"/>
              <a:t>Gute</a:t>
            </a:r>
            <a:r>
              <a:rPr lang="en-US" baseline="0" dirty="0"/>
              <a:t> </a:t>
            </a:r>
            <a:r>
              <a:rPr lang="en-US" baseline="0" dirty="0" err="1"/>
              <a:t>Technik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>
                <a:solidFill>
                  <a:srgbClr val="000000"/>
                </a:solidFill>
              </a:rPr>
              <a:pPr/>
              <a:t>4</a:t>
            </a:fld>
            <a:endParaRPr lang="en-US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385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Das Bild zeigt unser neues Firmengebäude in Oberndorf auf dem Lindenhof.</a:t>
            </a:r>
          </a:p>
          <a:p>
            <a:r>
              <a:rPr lang="de-DE" dirty="0"/>
              <a:t>Es wurde 2015 nach unseren Wünschen neu gebaut, nachdem wir zuvor an mehreren Stellen in Oberndorf untergebracht waren.</a:t>
            </a:r>
          </a:p>
          <a:p>
            <a:r>
              <a:rPr lang="de-DE" dirty="0"/>
              <a:t>Das Gebäude berücksichtigt viele Wünsche:</a:t>
            </a:r>
          </a:p>
          <a:p>
            <a:pPr marL="171450" indent="-171450">
              <a:buFontTx/>
              <a:buChar char="-"/>
            </a:pPr>
            <a:r>
              <a:rPr lang="de-DE" dirty="0"/>
              <a:t>Helle Innenräume, gute Ausleuchtung</a:t>
            </a:r>
          </a:p>
          <a:p>
            <a:pPr marL="171450" indent="-171450">
              <a:buFontTx/>
              <a:buChar char="-"/>
            </a:pPr>
            <a:r>
              <a:rPr lang="de-DE" dirty="0"/>
              <a:t>Klimatisierung, insbesondere im </a:t>
            </a:r>
            <a:r>
              <a:rPr lang="de-DE" dirty="0" err="1"/>
              <a:t>Messraum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Kein Großraumbüro, wegen der Geräuschkulisse</a:t>
            </a:r>
          </a:p>
          <a:p>
            <a:pPr marL="171450" indent="-171450">
              <a:buFontTx/>
              <a:buChar char="-"/>
            </a:pPr>
            <a:r>
              <a:rPr lang="de-DE" dirty="0"/>
              <a:t>Trotzdem die Vorteile eines Großraumbüros durch Glaswände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5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650871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6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835977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Mitarbeiter</a:t>
            </a:r>
            <a:r>
              <a:rPr lang="en-US" dirty="0"/>
              <a:t> des CTL </a:t>
            </a:r>
            <a:r>
              <a:rPr lang="en-US" dirty="0" err="1"/>
              <a:t>schreiben</a:t>
            </a:r>
            <a:r>
              <a:rPr lang="en-US" dirty="0"/>
              <a:t> Software </a:t>
            </a:r>
            <a:r>
              <a:rPr lang="en-US" dirty="0" err="1"/>
              <a:t>für</a:t>
            </a:r>
            <a:r>
              <a:rPr lang="en-US" dirty="0"/>
              <a:t> die </a:t>
            </a:r>
            <a:r>
              <a:rPr lang="en-US" dirty="0" err="1"/>
              <a:t>großen</a:t>
            </a:r>
            <a:r>
              <a:rPr lang="en-US" dirty="0"/>
              <a:t> </a:t>
            </a:r>
            <a:r>
              <a:rPr lang="en-US" dirty="0" err="1"/>
              <a:t>Koordinatenmessgeräte</a:t>
            </a:r>
            <a:r>
              <a:rPr lang="en-US" dirty="0"/>
              <a:t>.</a:t>
            </a:r>
          </a:p>
          <a:p>
            <a:r>
              <a:rPr lang="en-US" dirty="0" err="1"/>
              <a:t>Wir</a:t>
            </a:r>
            <a:r>
              <a:rPr lang="en-US" dirty="0"/>
              <a:t> </a:t>
            </a:r>
            <a:r>
              <a:rPr lang="en-US" dirty="0" err="1"/>
              <a:t>programmieren</a:t>
            </a:r>
            <a:r>
              <a:rPr lang="en-US" dirty="0"/>
              <a:t> in C++ und C# und </a:t>
            </a:r>
            <a:r>
              <a:rPr lang="en-US" dirty="0" err="1"/>
              <a:t>verwenden</a:t>
            </a:r>
            <a:r>
              <a:rPr lang="en-US" dirty="0"/>
              <a:t> </a:t>
            </a:r>
            <a:r>
              <a:rPr lang="en-US" dirty="0" err="1"/>
              <a:t>dafür</a:t>
            </a:r>
            <a:r>
              <a:rPr lang="en-US" dirty="0"/>
              <a:t> Microsoft Visual Studio, </a:t>
            </a:r>
            <a:r>
              <a:rPr lang="en-US" dirty="0" err="1"/>
              <a:t>JetBrains</a:t>
            </a:r>
            <a:r>
              <a:rPr lang="en-US" dirty="0"/>
              <a:t> </a:t>
            </a:r>
            <a:r>
              <a:rPr lang="en-US" dirty="0" err="1"/>
              <a:t>Resharper</a:t>
            </a:r>
            <a:r>
              <a:rPr lang="en-US" dirty="0"/>
              <a:t>, TFS und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professionelle</a:t>
            </a:r>
            <a:r>
              <a:rPr lang="en-US" dirty="0"/>
              <a:t> </a:t>
            </a:r>
            <a:r>
              <a:rPr lang="en-US" dirty="0" err="1"/>
              <a:t>Entwicklungstools</a:t>
            </a:r>
            <a:r>
              <a:rPr lang="en-US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7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330674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Erstes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Produkt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waren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Bügelmessschrauben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Bild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Model der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ersten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Fabrik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1934.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3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Jahre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Entwicklungszeit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Qualitätsanforderungen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waren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“Gut,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Günstig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und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Langlebig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– Die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Weltbeste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Bügelmessschraube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”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Nur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17 von 100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Bügelmessschrauben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erreichten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dieses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Qualitätsziel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und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wurden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für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den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Verkauf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freigegeben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8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443324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Handmessgeräte</a:t>
            </a:r>
          </a:p>
          <a:p>
            <a:r>
              <a:rPr lang="de-DE" baseline="0" dirty="0"/>
              <a:t>Linearmaßstäbe</a:t>
            </a:r>
            <a:endParaRPr lang="de-DE" dirty="0"/>
          </a:p>
          <a:p>
            <a:r>
              <a:rPr lang="de-DE" dirty="0"/>
              <a:t>Härte-Prüfgeräte</a:t>
            </a:r>
          </a:p>
          <a:p>
            <a:r>
              <a:rPr lang="de-DE" dirty="0"/>
              <a:t>Sensorsysteme</a:t>
            </a:r>
          </a:p>
          <a:p>
            <a:r>
              <a:rPr lang="de-DE" dirty="0"/>
              <a:t>Optische Messgeräte</a:t>
            </a:r>
          </a:p>
          <a:p>
            <a:r>
              <a:rPr lang="de-DE" dirty="0"/>
              <a:t>Form-Messgeräte</a:t>
            </a:r>
          </a:p>
          <a:p>
            <a:r>
              <a:rPr lang="de-DE" dirty="0"/>
              <a:t>Bildverarbeitungs-Messgeräte</a:t>
            </a:r>
          </a:p>
          <a:p>
            <a:r>
              <a:rPr lang="de-DE" dirty="0"/>
              <a:t>Koordinaten-Messgeräte</a:t>
            </a:r>
          </a:p>
          <a:p>
            <a:endParaRPr lang="de-DE" dirty="0"/>
          </a:p>
          <a:p>
            <a:r>
              <a:rPr lang="de-DE" dirty="0"/>
              <a:t>-&gt; Software…</a:t>
            </a:r>
          </a:p>
          <a:p>
            <a:endParaRPr lang="de-DE" dirty="0"/>
          </a:p>
          <a:p>
            <a:r>
              <a:rPr lang="de-DE" dirty="0"/>
              <a:t>Über 9000 Produkte… Schauen Sie in unseren Katalog…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9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068479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32502" y="1916113"/>
            <a:ext cx="10521297" cy="1619000"/>
          </a:xfrm>
        </p:spPr>
        <p:txBody>
          <a:bodyPr anchor="b"/>
          <a:lstStyle>
            <a:lvl1pPr algn="l">
              <a:defRPr lang="de-DE" dirty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32503" y="3602038"/>
            <a:ext cx="10521296" cy="61912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B1799B-B899-47B8-92A8-5243EA1C43ED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753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Zusammenfass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2154" y="102885"/>
            <a:ext cx="1180118" cy="118011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Zusammenfassung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079C9-FA1C-4E7E-A76C-1B5690D6AE1E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20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955" y="2696647"/>
            <a:ext cx="2532090" cy="253209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Fragen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EC216F-1E98-44EE-9407-6ED0DB8BCBEB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463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081088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520825"/>
            <a:ext cx="5181600" cy="4645025"/>
          </a:xfrm>
        </p:spPr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520825"/>
            <a:ext cx="5181600" cy="4645025"/>
          </a:xfrm>
        </p:spPr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30D627-793B-44F8-B966-3081CF943B4A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4439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3551F-F99B-43FD-A6ED-85636062B962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544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xperi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520825"/>
            <a:ext cx="9271475" cy="4645025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5C83BD7-B094-41E8-9CB6-5D8566AAE303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690" y="2725781"/>
            <a:ext cx="1396945" cy="223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057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B33D0E-CB26-4A71-A116-DDE4B6543734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658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8CD531-54F1-4786-B0D6-870CA836D4B9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236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ndere Medi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Andere Medien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484B5B-B27E-40A3-9DCD-426A9488EC3A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753" y="2279787"/>
            <a:ext cx="1370494" cy="344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87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a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893" y="2914649"/>
            <a:ext cx="2210213" cy="221021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Pause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FFF7A5-8892-401C-96C0-4A99B6584CD8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673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344" y="175075"/>
            <a:ext cx="1035738" cy="103573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E1015A2-BD98-4A08-9DD1-038966A0D989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0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6"/>
          <p:cNvSpPr/>
          <p:nvPr userDrawn="1"/>
        </p:nvSpPr>
        <p:spPr>
          <a:xfrm>
            <a:off x="0" y="0"/>
            <a:ext cx="12192000" cy="3167743"/>
          </a:xfrm>
          <a:prstGeom prst="rect">
            <a:avLst/>
          </a:prstGeom>
          <a:gradFill>
            <a:gsLst>
              <a:gs pos="50000">
                <a:srgbClr val="336DA6">
                  <a:alpha val="50000"/>
                </a:srgbClr>
              </a:gs>
              <a:gs pos="0">
                <a:srgbClr val="336DA6">
                  <a:alpha val="0"/>
                </a:srgbClr>
              </a:gs>
              <a:gs pos="100000">
                <a:srgbClr val="336DA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6"/>
          <p:cNvSpPr/>
          <p:nvPr userDrawn="1"/>
        </p:nvSpPr>
        <p:spPr>
          <a:xfrm>
            <a:off x="0" y="3167743"/>
            <a:ext cx="12192000" cy="1094015"/>
          </a:xfrm>
          <a:prstGeom prst="rect">
            <a:avLst/>
          </a:prstGeom>
          <a:solidFill>
            <a:srgbClr val="336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2" name="Straight Connector 6"/>
          <p:cNvCxnSpPr/>
          <p:nvPr userDrawn="1"/>
        </p:nvCxnSpPr>
        <p:spPr>
          <a:xfrm>
            <a:off x="0" y="4261758"/>
            <a:ext cx="12192000" cy="0"/>
          </a:xfrm>
          <a:prstGeom prst="line">
            <a:avLst/>
          </a:prstGeom>
          <a:ln w="25400">
            <a:solidFill>
              <a:srgbClr val="F479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63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916113"/>
            <a:ext cx="10515600" cy="2305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432550"/>
            <a:ext cx="1067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0B8011-25D9-4ED6-9D3D-48FC26EC9CAC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016807" y="6432550"/>
            <a:ext cx="846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630968" y="6432550"/>
            <a:ext cx="722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9" name="Straight Connector 6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25400">
            <a:solidFill>
              <a:srgbClr val="F479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57" y="5215200"/>
            <a:ext cx="1909763" cy="477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294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F26B43"/>
          </p15:clr>
        </p15:guide>
        <p15:guide id="2" orient="horz" pos="232">
          <p15:clr>
            <a:srgbClr val="F26B43"/>
          </p15:clr>
        </p15:guide>
        <p15:guide id="3" orient="horz" pos="1026">
          <p15:clr>
            <a:srgbClr val="F26B43"/>
          </p15:clr>
        </p15:guide>
        <p15:guide id="4" orient="horz" pos="1207">
          <p15:clr>
            <a:srgbClr val="F26B43"/>
          </p15:clr>
        </p15:guide>
        <p15:guide id="5" orient="horz" pos="2659">
          <p15:clr>
            <a:srgbClr val="F26B43"/>
          </p15:clr>
        </p15:guide>
        <p15:guide id="6" pos="715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4013" cy="1081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520825"/>
            <a:ext cx="10514013" cy="4645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432550"/>
            <a:ext cx="1067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9EB432-788F-4DAB-BA39-67EE76D90793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22.09.2021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016807" y="6432550"/>
            <a:ext cx="846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Versionskontrolle</a:t>
            </a: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630968" y="6432550"/>
            <a:ext cx="7212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1F27E2-D58A-4028-9FF2-B12D897F257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380934"/>
            <a:ext cx="12192000" cy="0"/>
          </a:xfrm>
          <a:prstGeom prst="line">
            <a:avLst/>
          </a:prstGeom>
          <a:ln w="25400">
            <a:solidFill>
              <a:srgbClr val="F479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6"/>
          <p:cNvCxnSpPr/>
          <p:nvPr userDrawn="1"/>
        </p:nvCxnSpPr>
        <p:spPr>
          <a:xfrm>
            <a:off x="0" y="6356350"/>
            <a:ext cx="11353800" cy="0"/>
          </a:xfrm>
          <a:prstGeom prst="line">
            <a:avLst/>
          </a:prstGeom>
          <a:ln w="25400">
            <a:solidFill>
              <a:srgbClr val="F479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468" y="6171331"/>
            <a:ext cx="447239" cy="37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207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F26B43"/>
          </p15:clr>
        </p15:guide>
        <p15:guide id="2" pos="7151">
          <p15:clr>
            <a:srgbClr val="F26B43"/>
          </p15:clr>
        </p15:guide>
        <p15:guide id="3" orient="horz" pos="96">
          <p15:clr>
            <a:srgbClr val="F26B43"/>
          </p15:clr>
        </p15:guide>
        <p15:guide id="4" orient="horz" pos="958">
          <p15:clr>
            <a:srgbClr val="F26B43"/>
          </p15:clr>
        </p15:guide>
        <p15:guide id="5" orient="horz" pos="3884">
          <p15:clr>
            <a:srgbClr val="F26B43"/>
          </p15:clr>
        </p15:guide>
        <p15:guide id="6" pos="3795">
          <p15:clr>
            <a:srgbClr val="F26B43"/>
          </p15:clr>
        </p15:guide>
        <p15:guide id="7" pos="3885">
          <p15:clr>
            <a:srgbClr val="F26B43"/>
          </p15:clr>
        </p15:guide>
        <p15:guide id="8" orient="horz" pos="77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Video/MiCAT-SimulationSwissBlock.mp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Firmenpräsentation</a:t>
            </a:r>
          </a:p>
        </p:txBody>
      </p:sp>
      <p:sp>
        <p:nvSpPr>
          <p:cNvPr id="2" name="Untertitel 1">
            <a:extLst>
              <a:ext uri="{FF2B5EF4-FFF2-40B4-BE49-F238E27FC236}">
                <a16:creationId xmlns:a16="http://schemas.microsoft.com/office/drawing/2014/main" id="{2CB9308B-D018-4B26-8AE0-0E4749537C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DC5845-BABA-41BF-9024-37B59AC90DB6}" type="datetime1">
              <a:rPr lang="de-DE" smtClean="0"/>
              <a:t>22.09.2021</a:t>
            </a:fld>
            <a:endParaRPr lang="en-GB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1B9D6-9EF0-4387-BB89-A7C0E5F6D833}" type="slidenum">
              <a:rPr lang="en-GB" altLang="de-DE" smtClean="0"/>
              <a:pPr/>
              <a:t>1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943478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Standorte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9DA0220-2B54-4935-A74B-AA5817F7DBEB}" type="datetime1">
              <a:rPr lang="de-DE" smtClean="0"/>
              <a:t>22.09.2021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10</a:t>
            </a:fld>
            <a:endParaRPr lang="en-GB" alt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49727" y="1512734"/>
            <a:ext cx="8090957" cy="464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531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1" descr="Computergenerierter Alternativtext:&#10;70 &#10;60 &#10;so &#10;40 &#10;20 &#10;10 &#10;1982 &#10;1984 &#10;Das Wachstum der Mitutoyo CTL Germany GmbH &#10;2016 &#10;2018 &#10;2020 &#10;1986 &#10;1988 &#10;1990 &#10;1992 &#10;1994 &#10;1996 &#10;1998 &#10;2000 &#10;2002 &#10;2004 &#10;2006 &#10;2008 &#10;2010 &#10;2012 &#10;2014 ">
            <a:extLst>
              <a:ext uri="{FF2B5EF4-FFF2-40B4-BE49-F238E27FC236}">
                <a16:creationId xmlns:a16="http://schemas.microsoft.com/office/drawing/2014/main" id="{D27D5B2A-9D70-4B64-9A42-8710E2406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726" y="2899807"/>
            <a:ext cx="4553893" cy="294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CTL </a:t>
            </a:r>
            <a:r>
              <a:rPr lang="en-US" dirty="0" err="1"/>
              <a:t>Oberndorf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lvl="1"/>
            <a:r>
              <a:rPr lang="de-DE" dirty="0"/>
              <a:t>seit mehr als 30 Jahren</a:t>
            </a:r>
          </a:p>
          <a:p>
            <a:pPr marL="285750" lvl="1"/>
            <a:r>
              <a:rPr lang="de-DE" dirty="0"/>
              <a:t>61 Mitarbeiter</a:t>
            </a:r>
          </a:p>
          <a:p>
            <a:pPr lvl="1"/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5D18536-27F8-417B-BE79-3F9ABBC34DA7}" type="datetime1">
              <a:rPr lang="de-DE" smtClean="0"/>
              <a:t>22.09.2021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11</a:t>
            </a:fld>
            <a:endParaRPr lang="en-GB" altLang="de-DE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4"/>
          <a:srcRect t="15416"/>
          <a:stretch/>
        </p:blipFill>
        <p:spPr>
          <a:xfrm>
            <a:off x="838200" y="3065391"/>
            <a:ext cx="5819338" cy="27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71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MCOSMOS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21868B8-E4CD-45A8-9832-9AEBB32F9D89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12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5" name="Picture 4" descr="G:\Presentation KMG-DEMO\CAT1000P_00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5738" y="1908174"/>
            <a:ext cx="4882062" cy="392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G:\Presentation KMG-DEMO\Geopak00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08174"/>
            <a:ext cx="5414857" cy="392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7054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MiCAT Planner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DD60D1E-C210-4FE1-B063-61DB4F44F8BF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13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4" name="Grafik 3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4060" y="1559023"/>
            <a:ext cx="7852832" cy="454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31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DHBW: </a:t>
            </a:r>
            <a:r>
              <a:rPr lang="en-US" dirty="0" err="1"/>
              <a:t>Infos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Studiengang: Informatik</a:t>
            </a:r>
          </a:p>
          <a:p>
            <a:pPr lvl="1"/>
            <a:r>
              <a:rPr lang="de-DE" dirty="0"/>
              <a:t>Dauer: 3 Jahre</a:t>
            </a:r>
          </a:p>
          <a:p>
            <a:pPr lvl="2"/>
            <a:r>
              <a:rPr lang="de-DE" dirty="0"/>
              <a:t>50% in DHBW, 50% in Firma </a:t>
            </a:r>
          </a:p>
          <a:p>
            <a:pPr lvl="2"/>
            <a:r>
              <a:rPr lang="de-DE" dirty="0"/>
              <a:t>3-Monats-Blöcke</a:t>
            </a:r>
          </a:p>
          <a:p>
            <a:endParaRPr lang="de-DE" dirty="0"/>
          </a:p>
          <a:p>
            <a:r>
              <a:rPr lang="de-DE" dirty="0"/>
              <a:t>Zusammenarbeit mit DHBW in Stuttgart</a:t>
            </a:r>
          </a:p>
          <a:p>
            <a:pPr lvl="1"/>
            <a:r>
              <a:rPr lang="de-DE" dirty="0"/>
              <a:t>Wohnung in Stuttgart</a:t>
            </a:r>
          </a:p>
          <a:p>
            <a:pPr lvl="1"/>
            <a:r>
              <a:rPr lang="de-DE" dirty="0"/>
              <a:t>Fahrtkostenzuschuss</a:t>
            </a:r>
            <a:endParaRPr lang="de-DE" sz="28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C38ECD1-0056-44F0-A40B-34E199E4ED08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14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435" y="4210432"/>
            <a:ext cx="5169385" cy="126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029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Informationstechnik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Studiengang: Informatik</a:t>
            </a:r>
          </a:p>
          <a:p>
            <a:r>
              <a:rPr lang="de-DE" dirty="0"/>
              <a:t>Studienrichtung: Informationstechnik</a:t>
            </a:r>
          </a:p>
          <a:p>
            <a:pPr lvl="1"/>
            <a:r>
              <a:rPr lang="de-DE" dirty="0"/>
              <a:t>Inhalt = IT + Technik</a:t>
            </a:r>
          </a:p>
          <a:p>
            <a:r>
              <a:rPr lang="de-DE" dirty="0"/>
              <a:t>Schwerpunkt</a:t>
            </a:r>
          </a:p>
          <a:p>
            <a:pPr lvl="1"/>
            <a:r>
              <a:rPr lang="de-DE" dirty="0"/>
              <a:t>Software und Hardware im Zusammenspiel</a:t>
            </a:r>
          </a:p>
          <a:p>
            <a:r>
              <a:rPr lang="de-DE" dirty="0"/>
              <a:t>Abschluss</a:t>
            </a:r>
          </a:p>
          <a:p>
            <a:pPr lvl="1"/>
            <a:r>
              <a:rPr lang="de-DE" dirty="0"/>
              <a:t>Bachelor </a:t>
            </a:r>
            <a:r>
              <a:rPr lang="de-DE" dirty="0" err="1"/>
              <a:t>of</a:t>
            </a:r>
            <a:r>
              <a:rPr lang="de-DE" dirty="0"/>
              <a:t> Science</a:t>
            </a:r>
          </a:p>
          <a:p>
            <a:pPr marL="342900" lvl="1" indent="-342900">
              <a:buBlip>
                <a:blip r:embed="rId3"/>
              </a:buBlip>
            </a:pPr>
            <a:endParaRPr lang="de-DE" sz="3200" dirty="0"/>
          </a:p>
          <a:p>
            <a:endParaRPr lang="de-DE" sz="28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2AC65AB-BECF-4705-809A-98457C6EFD2D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15</a:t>
            </a:fld>
            <a:endParaRPr lang="en-GB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413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sz="3600" dirty="0"/>
              <a:t>DHBW-Studium: Vorteile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verbindet Theorie und Praxis</a:t>
            </a:r>
          </a:p>
          <a:p>
            <a:pPr lvl="1"/>
            <a:r>
              <a:rPr lang="de-DE" dirty="0"/>
              <a:t>Grundlagen in DHBW</a:t>
            </a:r>
          </a:p>
          <a:p>
            <a:pPr lvl="1"/>
            <a:r>
              <a:rPr lang="de-DE" dirty="0"/>
              <a:t>reales Arbeiten in Projekten in Firma</a:t>
            </a:r>
          </a:p>
          <a:p>
            <a:r>
              <a:rPr lang="de-DE" dirty="0"/>
              <a:t>Ausbildungsvergütung</a:t>
            </a:r>
          </a:p>
          <a:p>
            <a:pPr lvl="1"/>
            <a:r>
              <a:rPr lang="de-DE" dirty="0"/>
              <a:t>Finanzierung des Studiums gesichert</a:t>
            </a:r>
          </a:p>
          <a:p>
            <a:pPr lvl="1"/>
            <a:r>
              <a:rPr lang="de-DE" dirty="0"/>
              <a:t>wird auch gezahlt, wenn Student in DHBW</a:t>
            </a:r>
          </a:p>
          <a:p>
            <a:r>
              <a:rPr lang="de-DE" dirty="0"/>
              <a:t>Zukunftssicher</a:t>
            </a:r>
          </a:p>
          <a:p>
            <a:pPr lvl="1"/>
            <a:r>
              <a:rPr lang="de-DE" dirty="0"/>
              <a:t>gute Chancen nach dem Studium übernommen zu werden</a:t>
            </a:r>
          </a:p>
          <a:p>
            <a:pPr marL="342900" lvl="1" indent="-342900">
              <a:buBlip>
                <a:blip r:embed="rId3"/>
              </a:buBlip>
            </a:pPr>
            <a:endParaRPr lang="de-DE" sz="3200" dirty="0"/>
          </a:p>
          <a:p>
            <a:endParaRPr lang="de-DE" sz="28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63681B-7D03-4710-A1C2-C8C8D44B1A5F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16</a:t>
            </a:fld>
            <a:endParaRPr lang="en-GB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340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Praktikumsprojekt (BOGY)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Alarmanlage</a:t>
            </a:r>
          </a:p>
          <a:p>
            <a:pPr lvl="1"/>
            <a:r>
              <a:rPr lang="de-DE" dirty="0" err="1"/>
              <a:t>Arduino</a:t>
            </a:r>
            <a:endParaRPr lang="de-DE" dirty="0"/>
          </a:p>
          <a:p>
            <a:pPr lvl="1"/>
            <a:r>
              <a:rPr lang="de-DE" dirty="0"/>
              <a:t>Bewegungssensor</a:t>
            </a:r>
          </a:p>
          <a:p>
            <a:pPr lvl="1"/>
            <a:r>
              <a:rPr lang="de-DE" dirty="0"/>
              <a:t>Infrarot-Fernbedienung</a:t>
            </a:r>
          </a:p>
          <a:p>
            <a:pPr lvl="1"/>
            <a:r>
              <a:rPr lang="de-DE" dirty="0"/>
              <a:t>3D-gedrucktes Gehäuse</a:t>
            </a:r>
          </a:p>
          <a:p>
            <a:pPr lvl="1"/>
            <a:r>
              <a:rPr lang="de-DE" dirty="0"/>
              <a:t>C++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B151DFD-A70B-4393-8E29-72068935A37C}" type="datetime1">
              <a:rPr lang="de-DE" smtClean="0"/>
              <a:t>22.09.2021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17</a:t>
            </a:fld>
            <a:endParaRPr lang="en-GB" alt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755" y="1649580"/>
            <a:ext cx="5635245" cy="422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077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Praktikumsprojekt (BOGY)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Autonomes Fahrzeug</a:t>
            </a:r>
          </a:p>
          <a:p>
            <a:pPr lvl="1"/>
            <a:r>
              <a:rPr lang="de-DE" dirty="0" err="1"/>
              <a:t>Arduino</a:t>
            </a:r>
            <a:endParaRPr lang="de-DE" dirty="0"/>
          </a:p>
          <a:p>
            <a:pPr lvl="1"/>
            <a:r>
              <a:rPr lang="de-DE" dirty="0"/>
              <a:t>Ultraschallsensor</a:t>
            </a:r>
          </a:p>
          <a:p>
            <a:pPr lvl="1"/>
            <a:r>
              <a:rPr lang="de-DE" dirty="0"/>
              <a:t>Infrarot-Fernbedienung</a:t>
            </a:r>
          </a:p>
          <a:p>
            <a:pPr lvl="1"/>
            <a:r>
              <a:rPr lang="de-DE" dirty="0"/>
              <a:t>Motoren</a:t>
            </a:r>
          </a:p>
          <a:p>
            <a:pPr lvl="1"/>
            <a:r>
              <a:rPr lang="de-DE" dirty="0"/>
              <a:t>C++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B151DFD-A70B-4393-8E29-72068935A37C}" type="datetime1">
              <a:rPr lang="de-DE" smtClean="0"/>
              <a:t>22.09.2021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18</a:t>
            </a:fld>
            <a:endParaRPr lang="en-GB" alt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0557" y="1661507"/>
            <a:ext cx="5751443" cy="431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31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Praktikumsprojekt (erweitertes BOGY)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Gesten-Rechner</a:t>
            </a:r>
          </a:p>
          <a:p>
            <a:pPr lvl="1"/>
            <a:r>
              <a:rPr lang="de-DE" dirty="0" err="1"/>
              <a:t>Raspberry</a:t>
            </a:r>
            <a:r>
              <a:rPr lang="de-DE" dirty="0"/>
              <a:t> Pi</a:t>
            </a:r>
          </a:p>
          <a:p>
            <a:pPr lvl="1"/>
            <a:r>
              <a:rPr lang="de-DE" dirty="0"/>
              <a:t>Python</a:t>
            </a:r>
          </a:p>
          <a:p>
            <a:pPr lvl="1"/>
            <a:r>
              <a:rPr lang="de-DE" dirty="0"/>
              <a:t>Kamera</a:t>
            </a:r>
          </a:p>
          <a:p>
            <a:pPr lvl="1"/>
            <a:r>
              <a:rPr lang="de-DE" dirty="0"/>
              <a:t>Bildverarbeitung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Teamarbeit</a:t>
            </a:r>
          </a:p>
          <a:p>
            <a:pPr lvl="1"/>
            <a:r>
              <a:rPr lang="de-DE" dirty="0"/>
              <a:t>Versionsverwaltung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B151DFD-A70B-4393-8E29-72068935A37C}" type="datetime1">
              <a:rPr lang="de-DE" smtClean="0"/>
              <a:t>22.09.2021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19</a:t>
            </a:fld>
            <a:endParaRPr lang="en-GB" alt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4" r="5466"/>
          <a:stretch/>
        </p:blipFill>
        <p:spPr>
          <a:xfrm>
            <a:off x="6096000" y="1852758"/>
            <a:ext cx="6096000" cy="381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608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Mitutoyo</a:t>
            </a:r>
            <a:r>
              <a:rPr lang="de-DE" dirty="0"/>
              <a:t> allgemein</a:t>
            </a:r>
          </a:p>
          <a:p>
            <a:r>
              <a:rPr lang="de-DE" dirty="0"/>
              <a:t>Mitutoyo CTL</a:t>
            </a:r>
          </a:p>
          <a:p>
            <a:r>
              <a:rPr lang="de-DE" dirty="0"/>
              <a:t>Ausbildung im CTL</a:t>
            </a:r>
          </a:p>
          <a:p>
            <a:r>
              <a:rPr lang="de-DE" dirty="0"/>
              <a:t>DHBW-Studium</a:t>
            </a:r>
          </a:p>
          <a:p>
            <a:pPr lvl="1"/>
            <a:r>
              <a:rPr lang="de-DE" dirty="0"/>
              <a:t>Allgemeines</a:t>
            </a:r>
          </a:p>
          <a:p>
            <a:pPr lvl="1"/>
            <a:r>
              <a:rPr lang="de-DE" dirty="0"/>
              <a:t>DHBW Stuttgart</a:t>
            </a:r>
          </a:p>
          <a:p>
            <a:pPr lvl="1"/>
            <a:r>
              <a:rPr lang="de-DE" dirty="0"/>
              <a:t>Studiengang</a:t>
            </a:r>
          </a:p>
          <a:p>
            <a:r>
              <a:rPr lang="de-DE" dirty="0"/>
              <a:t>Studium – ganz praktisch</a:t>
            </a:r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221B5CA-A9DB-4660-AE72-DAE738BFA27E}" type="datetime1">
              <a:rPr lang="de-DE" smtClean="0"/>
              <a:t>22.09.2021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2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572886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082" y="1890582"/>
            <a:ext cx="6816918" cy="371735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Studienprojekt</a:t>
            </a:r>
            <a:endParaRPr lang="en-US" dirty="0"/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de-DE" dirty="0"/>
              <a:t>Informationssystem</a:t>
            </a:r>
          </a:p>
          <a:p>
            <a:pPr lvl="1"/>
            <a:r>
              <a:rPr lang="de-DE" dirty="0" err="1"/>
              <a:t>Raspberry</a:t>
            </a:r>
            <a:r>
              <a:rPr lang="de-DE" dirty="0"/>
              <a:t> Pi</a:t>
            </a:r>
          </a:p>
          <a:p>
            <a:pPr lvl="1"/>
            <a:r>
              <a:rPr lang="de-DE"/>
              <a:t>PHP, </a:t>
            </a:r>
            <a:r>
              <a:rPr lang="de-DE" dirty="0"/>
              <a:t>HTML, CSS</a:t>
            </a:r>
          </a:p>
          <a:p>
            <a:pPr lvl="1"/>
            <a:r>
              <a:rPr lang="de-DE" dirty="0"/>
              <a:t>Datenbank</a:t>
            </a:r>
          </a:p>
          <a:p>
            <a:pPr lvl="1"/>
            <a:r>
              <a:rPr lang="de-DE" dirty="0"/>
              <a:t>Besucherbegrüßung</a:t>
            </a:r>
          </a:p>
          <a:p>
            <a:pPr lvl="1"/>
            <a:r>
              <a:rPr lang="de-DE" dirty="0"/>
              <a:t>Raumbelegung</a:t>
            </a:r>
          </a:p>
          <a:p>
            <a:pPr lvl="1"/>
            <a:r>
              <a:rPr lang="de-DE" dirty="0"/>
              <a:t>Wetter</a:t>
            </a:r>
          </a:p>
          <a:p>
            <a:pPr lvl="1"/>
            <a:r>
              <a:rPr lang="de-DE" dirty="0"/>
              <a:t>Fotos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Teamarbeit</a:t>
            </a:r>
          </a:p>
          <a:p>
            <a:pPr lvl="1"/>
            <a:r>
              <a:rPr lang="de-DE" dirty="0"/>
              <a:t>Versionsverwaltung</a:t>
            </a:r>
          </a:p>
          <a:p>
            <a:pPr eaLnBrk="1" hangingPunct="1"/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06357D-D2D6-45BB-8555-B678F022BE72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20</a:t>
            </a:fld>
            <a:endParaRPr lang="en-GB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1243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Studienprojekt</a:t>
            </a:r>
            <a:endParaRPr lang="en-US" dirty="0"/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de-DE" dirty="0"/>
              <a:t>Blickfänger</a:t>
            </a:r>
          </a:p>
          <a:p>
            <a:pPr lvl="1"/>
            <a:r>
              <a:rPr lang="de-DE" dirty="0" err="1"/>
              <a:t>Raspberry</a:t>
            </a:r>
            <a:r>
              <a:rPr lang="de-DE" dirty="0"/>
              <a:t> Pi</a:t>
            </a:r>
          </a:p>
          <a:p>
            <a:pPr lvl="1"/>
            <a:r>
              <a:rPr lang="de-DE" dirty="0"/>
              <a:t>Python</a:t>
            </a:r>
          </a:p>
          <a:p>
            <a:pPr lvl="1"/>
            <a:r>
              <a:rPr lang="de-DE" dirty="0"/>
              <a:t>Kamera</a:t>
            </a:r>
          </a:p>
          <a:p>
            <a:pPr lvl="1"/>
            <a:r>
              <a:rPr lang="de-DE" dirty="0"/>
              <a:t>Gesichtserkennung</a:t>
            </a:r>
          </a:p>
          <a:p>
            <a:pPr lvl="1"/>
            <a:r>
              <a:rPr lang="de-DE" dirty="0"/>
              <a:t>Bildverarbeitung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Teamarbeit</a:t>
            </a:r>
          </a:p>
          <a:p>
            <a:pPr lvl="1"/>
            <a:r>
              <a:rPr lang="de-DE" dirty="0"/>
              <a:t>Versionsverwaltung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06357D-D2D6-45BB-8555-B678F022BE72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21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875" y="1697756"/>
            <a:ext cx="5640125" cy="418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31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8C866F1-3701-4A90-A9EC-5AD7876C805A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12C71-1124-4999-ADF7-B65F87244C20}" type="slidenum">
              <a:rPr lang="en-GB" altLang="de-DE" smtClean="0">
                <a:solidFill>
                  <a:srgbClr val="000000"/>
                </a:solidFill>
              </a:rPr>
              <a:pPr/>
              <a:t>22</a:t>
            </a:fld>
            <a:endParaRPr lang="en-GB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954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Zentrale</a:t>
            </a:r>
            <a:r>
              <a:rPr lang="en-US" dirty="0"/>
              <a:t> in Japan</a:t>
            </a: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327" y="1520825"/>
            <a:ext cx="7529759" cy="4645025"/>
          </a:xfr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A63A456-23E7-480F-98EB-4043594A9217}" type="datetime1">
              <a:rPr lang="de-DE" smtClean="0"/>
              <a:t>22.09.2021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3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511139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7" b="21731"/>
          <a:stretch/>
        </p:blipFill>
        <p:spPr>
          <a:xfrm>
            <a:off x="9104731" y="2747046"/>
            <a:ext cx="1579743" cy="164333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Der Name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1" y="1520825"/>
            <a:ext cx="5706306" cy="4645025"/>
          </a:xfrm>
        </p:spPr>
        <p:txBody>
          <a:bodyPr/>
          <a:lstStyle/>
          <a:p>
            <a:r>
              <a:rPr lang="en-US" dirty="0"/>
              <a:t>Mitutoyo:</a:t>
            </a:r>
            <a:r>
              <a:rPr lang="ja-JP" altLang="de-DE" dirty="0"/>
              <a:t>ミツトヨ</a:t>
            </a:r>
            <a:endParaRPr lang="en-US" dirty="0"/>
          </a:p>
          <a:p>
            <a:pPr lvl="1"/>
            <a:r>
              <a:rPr lang="en-US" dirty="0" err="1"/>
              <a:t>Mitu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Mitsu</a:t>
            </a:r>
            <a:r>
              <a:rPr lang="en-US" dirty="0"/>
              <a:t> = </a:t>
            </a:r>
            <a:r>
              <a:rPr lang="en-US" dirty="0" err="1"/>
              <a:t>drei</a:t>
            </a:r>
            <a:endParaRPr lang="en-US" dirty="0"/>
          </a:p>
          <a:p>
            <a:pPr lvl="2"/>
            <a:r>
              <a:rPr lang="en-US" dirty="0"/>
              <a:t>s. Mitsubishi = </a:t>
            </a:r>
            <a:r>
              <a:rPr lang="en-US" dirty="0" err="1"/>
              <a:t>drei</a:t>
            </a:r>
            <a:r>
              <a:rPr lang="en-US" dirty="0"/>
              <a:t> </a:t>
            </a:r>
            <a:r>
              <a:rPr lang="en-US" dirty="0" err="1"/>
              <a:t>Diamanten</a:t>
            </a:r>
            <a:endParaRPr lang="en-US" dirty="0"/>
          </a:p>
          <a:p>
            <a:pPr lvl="1"/>
            <a:r>
              <a:rPr lang="en-US" dirty="0"/>
              <a:t>Toyo = </a:t>
            </a:r>
            <a:r>
              <a:rPr lang="en-US" dirty="0" err="1"/>
              <a:t>reichlich</a:t>
            </a:r>
            <a:endParaRPr lang="en-US" dirty="0"/>
          </a:p>
          <a:p>
            <a:pPr lvl="1"/>
            <a:r>
              <a:rPr lang="en-US" dirty="0"/>
              <a:t>“</a:t>
            </a:r>
            <a:r>
              <a:rPr lang="en-US" dirty="0" err="1"/>
              <a:t>Fülle</a:t>
            </a:r>
            <a:r>
              <a:rPr lang="en-US" dirty="0"/>
              <a:t> der </a:t>
            </a:r>
            <a:r>
              <a:rPr lang="en-US" dirty="0" err="1"/>
              <a:t>drei</a:t>
            </a:r>
            <a:r>
              <a:rPr lang="en-US" dirty="0"/>
              <a:t> </a:t>
            </a:r>
            <a:r>
              <a:rPr lang="en-US" dirty="0" err="1"/>
              <a:t>Elemente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Motto</a:t>
            </a:r>
          </a:p>
          <a:p>
            <a:pPr lvl="1"/>
            <a:r>
              <a:rPr lang="en-US" i="1" dirty="0" err="1"/>
              <a:t>Gute</a:t>
            </a:r>
            <a:r>
              <a:rPr lang="en-US" i="1" dirty="0"/>
              <a:t> </a:t>
            </a:r>
            <a:r>
              <a:rPr lang="en-US" i="1" dirty="0" err="1"/>
              <a:t>Umgebung</a:t>
            </a:r>
            <a:r>
              <a:rPr lang="en-US" i="1" dirty="0"/>
              <a:t>,</a:t>
            </a:r>
          </a:p>
          <a:p>
            <a:pPr lvl="1"/>
            <a:r>
              <a:rPr lang="en-US" i="1" dirty="0" err="1"/>
              <a:t>Gute</a:t>
            </a:r>
            <a:r>
              <a:rPr lang="en-US" i="1" dirty="0"/>
              <a:t> Menschen,</a:t>
            </a:r>
          </a:p>
          <a:p>
            <a:pPr lvl="1"/>
            <a:r>
              <a:rPr lang="en-US" i="1" dirty="0" err="1"/>
              <a:t>Gute</a:t>
            </a:r>
            <a:r>
              <a:rPr lang="en-US" i="1" dirty="0"/>
              <a:t> </a:t>
            </a:r>
            <a:r>
              <a:rPr lang="en-US" i="1" dirty="0" err="1"/>
              <a:t>Technik</a:t>
            </a:r>
            <a:r>
              <a:rPr lang="en-US" i="1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9685B4F-1D2A-4202-9BB3-10087D9C23F1}" type="datetime1">
              <a:rPr lang="de-DE" smtClean="0"/>
              <a:t>22.09.2021</a:t>
            </a:fld>
            <a:endParaRPr lang="en-GB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4</a:t>
            </a:fld>
            <a:endParaRPr lang="en-GB" alt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43" y="2747046"/>
            <a:ext cx="1868600" cy="159635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B638963-2637-4AFC-9CC9-861BF82B7C32}"/>
              </a:ext>
            </a:extLst>
          </p:cNvPr>
          <p:cNvSpPr txBox="1"/>
          <p:nvPr/>
        </p:nvSpPr>
        <p:spPr>
          <a:xfrm>
            <a:off x="6920349" y="4388405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Mitsubishi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0BFA8A7-BAAA-42E2-8BEC-0C82B2854980}"/>
              </a:ext>
            </a:extLst>
          </p:cNvPr>
          <p:cNvSpPr txBox="1"/>
          <p:nvPr/>
        </p:nvSpPr>
        <p:spPr>
          <a:xfrm>
            <a:off x="9366252" y="4388405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Mitutoyo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716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Gute</a:t>
            </a:r>
            <a:r>
              <a:rPr lang="en-US" dirty="0"/>
              <a:t> </a:t>
            </a:r>
            <a:r>
              <a:rPr lang="en-US" dirty="0" err="1"/>
              <a:t>Umgebung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A2083D3-5F97-4A45-93C9-CAEC7A9C5F13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5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767" y="1574628"/>
            <a:ext cx="8104878" cy="451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80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38"/>
          <a:stretch/>
        </p:blipFill>
        <p:spPr>
          <a:xfrm>
            <a:off x="838200" y="1592064"/>
            <a:ext cx="5839778" cy="335353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Gute</a:t>
            </a:r>
            <a:r>
              <a:rPr lang="en-US" dirty="0"/>
              <a:t> </a:t>
            </a:r>
            <a:r>
              <a:rPr lang="en-US" dirty="0" err="1"/>
              <a:t>Menschen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5F90695-1CA6-43A7-841A-C62B975AFD89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6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7"/>
          <a:stretch/>
        </p:blipFill>
        <p:spPr>
          <a:xfrm>
            <a:off x="5513387" y="2173904"/>
            <a:ext cx="5838826" cy="351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123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085" y="1839597"/>
            <a:ext cx="3854964" cy="41119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Gute</a:t>
            </a:r>
            <a:r>
              <a:rPr lang="en-US" dirty="0"/>
              <a:t> </a:t>
            </a:r>
            <a:r>
              <a:rPr lang="en-US" dirty="0" err="1"/>
              <a:t>Technik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Koordinatenmessgeräte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D6413A9-22BA-4009-A66C-7ED566E77821}" type="datetime1">
              <a:rPr lang="de-DE" smtClean="0">
                <a:solidFill>
                  <a:srgbClr val="000000"/>
                </a:solidFill>
              </a:rPr>
              <a:t>22.09.2021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solidFill>
                  <a:srgbClr val="000000"/>
                </a:solidFill>
              </a:rPr>
              <a:t>Mitutoyo Firmenvorstellung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7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077" y="2228238"/>
            <a:ext cx="5725136" cy="349949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F899D2C-6821-430D-BE86-97EAD1B2C6D0}"/>
              </a:ext>
            </a:extLst>
          </p:cNvPr>
          <p:cNvSpPr txBox="1"/>
          <p:nvPr/>
        </p:nvSpPr>
        <p:spPr>
          <a:xfrm>
            <a:off x="934658" y="5895916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Mitutoyo CNC </a:t>
            </a:r>
            <a:r>
              <a:rPr lang="en-US" dirty="0" err="1"/>
              <a:t>Koordinatenmessgerät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373021A-E89D-4A30-906E-B007900809BF}"/>
              </a:ext>
            </a:extLst>
          </p:cNvPr>
          <p:cNvSpPr txBox="1"/>
          <p:nvPr/>
        </p:nvSpPr>
        <p:spPr>
          <a:xfrm>
            <a:off x="6573447" y="5891084"/>
            <a:ext cx="4057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Entwicklungsumgebung</a:t>
            </a:r>
            <a:r>
              <a:rPr lang="en-US" dirty="0"/>
              <a:t> von Microsoft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8632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/>
              <a:t>Messschraube</a:t>
            </a:r>
            <a:endParaRPr lang="en-US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E6B4BA-4510-4256-AA11-D7AEAC39683B}" type="datetime1">
              <a:rPr lang="de-DE" smtClean="0"/>
              <a:t>22.09.2021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8</a:t>
            </a:fld>
            <a:endParaRPr lang="en-GB" alt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774507" y="1572412"/>
            <a:ext cx="8641397" cy="4521213"/>
            <a:chOff x="1367368" y="1660515"/>
            <a:chExt cx="7546050" cy="3948123"/>
          </a:xfrm>
        </p:grpSpPr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41468" y="1660515"/>
              <a:ext cx="4171950" cy="2790825"/>
            </a:xfrm>
            <a:prstGeom prst="rect">
              <a:avLst/>
            </a:prstGeom>
          </p:spPr>
        </p:pic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68" y="2672137"/>
              <a:ext cx="3683635" cy="2074597"/>
            </a:xfrm>
            <a:prstGeom prst="rect">
              <a:avLst/>
            </a:prstGeom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20018" y="4144312"/>
              <a:ext cx="4171950" cy="14643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5882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fik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5383" y="3191371"/>
            <a:ext cx="2602505" cy="28826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Produkte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0FF227-9711-4428-8003-57F46CE23FD9}" type="datetime1">
              <a:rPr lang="de-DE" smtClean="0"/>
              <a:t>22.09.2021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Mitutoyo Firmenvorstellung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9</a:t>
            </a:fld>
            <a:endParaRPr lang="en-GB" altLang="de-DE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094" y="1449544"/>
            <a:ext cx="3409950" cy="1057275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0838" y="3117312"/>
            <a:ext cx="1663854" cy="2714709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9746" y="2672762"/>
            <a:ext cx="2581067" cy="948392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3288" y="4128367"/>
            <a:ext cx="1067512" cy="1968334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77702" y="3735042"/>
            <a:ext cx="3037574" cy="2529584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97776" y="2934323"/>
            <a:ext cx="1856095" cy="858195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67310" y="1978181"/>
            <a:ext cx="2060217" cy="2633735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08639" y="1504670"/>
            <a:ext cx="2444023" cy="123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070524"/>
      </p:ext>
    </p:extLst>
  </p:cSld>
  <p:clrMapOvr>
    <a:masterClrMapping/>
  </p:clrMapOvr>
</p:sld>
</file>

<file path=ppt/theme/theme1.xml><?xml version="1.0" encoding="utf-8"?>
<a:theme xmlns:a="http://schemas.openxmlformats.org/drawingml/2006/main" name="Titel">
  <a:themeElements>
    <a:clrScheme name="Mitutoyo">
      <a:dk1>
        <a:sysClr val="windowText" lastClr="000000"/>
      </a:dk1>
      <a:lt1>
        <a:sysClr val="window" lastClr="FFFFFF"/>
      </a:lt1>
      <a:dk2>
        <a:srgbClr val="004990"/>
      </a:dk2>
      <a:lt2>
        <a:srgbClr val="E7E6E6"/>
      </a:lt2>
      <a:accent1>
        <a:srgbClr val="F47836"/>
      </a:accent1>
      <a:accent2>
        <a:srgbClr val="004990"/>
      </a:accent2>
      <a:accent3>
        <a:srgbClr val="008000"/>
      </a:accent3>
      <a:accent4>
        <a:srgbClr val="FF0000"/>
      </a:accent4>
      <a:accent5>
        <a:srgbClr val="7030A0"/>
      </a:accent5>
      <a:accent6>
        <a:srgbClr val="0099FF"/>
      </a:accent6>
      <a:hlink>
        <a:srgbClr val="70AD47"/>
      </a:hlink>
      <a:folHlink>
        <a:srgbClr val="70AD47"/>
      </a:folHlink>
    </a:clrScheme>
    <a:fontScheme name="Mitutoy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TL Presentation 16x9.potx" id="{8F524477-76FE-4091-8034-DF6699ED6F78}" vid="{9E350644-413E-4257-A1E5-6698D263B46B}"/>
    </a:ext>
  </a:extLst>
</a:theme>
</file>

<file path=ppt/theme/theme2.xml><?xml version="1.0" encoding="utf-8"?>
<a:theme xmlns:a="http://schemas.openxmlformats.org/drawingml/2006/main" name="Inhalt">
  <a:themeElements>
    <a:clrScheme name="Mitutoyo">
      <a:dk1>
        <a:sysClr val="windowText" lastClr="000000"/>
      </a:dk1>
      <a:lt1>
        <a:sysClr val="window" lastClr="FFFFFF"/>
      </a:lt1>
      <a:dk2>
        <a:srgbClr val="004990"/>
      </a:dk2>
      <a:lt2>
        <a:srgbClr val="E7E6E6"/>
      </a:lt2>
      <a:accent1>
        <a:srgbClr val="F47836"/>
      </a:accent1>
      <a:accent2>
        <a:srgbClr val="004990"/>
      </a:accent2>
      <a:accent3>
        <a:srgbClr val="008000"/>
      </a:accent3>
      <a:accent4>
        <a:srgbClr val="FF0000"/>
      </a:accent4>
      <a:accent5>
        <a:srgbClr val="7030A0"/>
      </a:accent5>
      <a:accent6>
        <a:srgbClr val="0099FF"/>
      </a:accent6>
      <a:hlink>
        <a:srgbClr val="70AD47"/>
      </a:hlink>
      <a:folHlink>
        <a:srgbClr val="70AD47"/>
      </a:folHlink>
    </a:clrScheme>
    <a:fontScheme name="Mitutoyo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TL Presentation 16x9.potx" id="{8F524477-76FE-4091-8034-DF6699ED6F78}" vid="{33E0C24A-62EB-48D1-AE5A-7443B60AB9D3}"/>
    </a:ext>
  </a:extLst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MCOSMOS</Template>
  <TotalTime>0</TotalTime>
  <Words>1154</Words>
  <Application>Microsoft Office PowerPoint</Application>
  <PresentationFormat>Breitbild</PresentationFormat>
  <Paragraphs>298</Paragraphs>
  <Slides>22</Slides>
  <Notes>22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Arial</vt:lpstr>
      <vt:lpstr>Calibri</vt:lpstr>
      <vt:lpstr>Titel</vt:lpstr>
      <vt:lpstr>Inhalt</vt:lpstr>
      <vt:lpstr>Firmenpräsentation</vt:lpstr>
      <vt:lpstr>Agenda</vt:lpstr>
      <vt:lpstr>Zentrale in Japan</vt:lpstr>
      <vt:lpstr>Der Name</vt:lpstr>
      <vt:lpstr>Gute Umgebung</vt:lpstr>
      <vt:lpstr>Gute Menschen</vt:lpstr>
      <vt:lpstr>Gute Technik</vt:lpstr>
      <vt:lpstr>Erste Messschraube</vt:lpstr>
      <vt:lpstr>Produkte</vt:lpstr>
      <vt:lpstr>Standorte</vt:lpstr>
      <vt:lpstr>CTL Oberndorf</vt:lpstr>
      <vt:lpstr>MCOSMOS</vt:lpstr>
      <vt:lpstr>MiCAT Planner</vt:lpstr>
      <vt:lpstr>DHBW: Infos</vt:lpstr>
      <vt:lpstr>Informationstechnik</vt:lpstr>
      <vt:lpstr>DHBW-Studium: Vorteile</vt:lpstr>
      <vt:lpstr>Praktikumsprojekt (BOGY)</vt:lpstr>
      <vt:lpstr>Praktikumsprojekt (BOGY)</vt:lpstr>
      <vt:lpstr>Praktikumsprojekt (erweitertes BOGY)</vt:lpstr>
      <vt:lpstr>Studienprojekt</vt:lpstr>
      <vt:lpstr>Studienprojekt</vt:lpstr>
      <vt:lpstr>Fragen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Klaus Stein</dc:creator>
  <cp:lastModifiedBy>Thomas Weller</cp:lastModifiedBy>
  <cp:revision>170</cp:revision>
  <cp:lastPrinted>2016-02-12T14:23:11Z</cp:lastPrinted>
  <dcterms:created xsi:type="dcterms:W3CDTF">2015-04-07T08:27:23Z</dcterms:created>
  <dcterms:modified xsi:type="dcterms:W3CDTF">2021-09-22T13:37:01Z</dcterms:modified>
</cp:coreProperties>
</file>